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392" r:id="rId2"/>
    <p:sldId id="398" r:id="rId3"/>
    <p:sldId id="399" r:id="rId4"/>
    <p:sldId id="400" r:id="rId5"/>
    <p:sldId id="401" r:id="rId6"/>
    <p:sldId id="402" r:id="rId7"/>
    <p:sldId id="403" r:id="rId8"/>
    <p:sldId id="404" r:id="rId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604FD04-F599-569B-DBD5-639416455214}"/>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(32)</a:t>
            </a:r>
          </a:p>
        </p:txBody>
      </p:sp>
      <p:sp>
        <p:nvSpPr>
          <p:cNvPr id="3" name="Date Placeholder 2">
            <a:extLst>
              <a:ext uri="{FF2B5EF4-FFF2-40B4-BE49-F238E27FC236}">
                <a16:creationId xmlns:a16="http://schemas.microsoft.com/office/drawing/2014/main" id="{7D87D444-CE19-8532-415B-3F33E6C46BD9}"/>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7/17/2022 am class</a:t>
            </a:r>
          </a:p>
        </p:txBody>
      </p:sp>
      <p:sp>
        <p:nvSpPr>
          <p:cNvPr id="4" name="Footer Placeholder 3">
            <a:extLst>
              <a:ext uri="{FF2B5EF4-FFF2-40B4-BE49-F238E27FC236}">
                <a16:creationId xmlns:a16="http://schemas.microsoft.com/office/drawing/2014/main" id="{8FE5D4EA-D34B-6426-2B7F-A6AF5AC4331B}"/>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6E0C839-353B-B465-EF19-AD2006F0074C}"/>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91E586A5-E57B-49FF-BBF8-E81FDBB520D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43885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(32)</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7/17/2022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DEE3AD8C-8E36-4511-9335-C1594744B379}" type="slidenum">
              <a:rPr lang="en-US" smtClean="0"/>
              <a:t>‹#›</a:t>
            </a:fld>
            <a:endParaRPr lang="en-US"/>
          </a:p>
        </p:txBody>
      </p:sp>
    </p:spTree>
    <p:extLst>
      <p:ext uri="{BB962C8B-B14F-4D97-AF65-F5344CB8AC3E}">
        <p14:creationId xmlns:p14="http://schemas.microsoft.com/office/powerpoint/2010/main" val="390818688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Isaiah 2:2-4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it shall come to pass in the latter days, that the mountain of Jehovah's house shall be established on the top of the mountains, and shall be exalted above the hills; and all nations shall flow unto it.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many peoples shall go and say, Come ye, and let us go up to the mountain of Jehovah, to the house of the God of Jacob; and he will teach us of his ways, and we will walk in his paths: for out of Zion shall go forth the law, and the word of Jehovah from Jerusalem.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will judge between the nations, and will decide concerning many peoples; and they shall beat their swords into plowshares, and their spears into pruning-hooks; nation shall not lift up sword against nation, neither shall they learn war any more.”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Zechariah 2:10</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Sing and rejoice, O daughter of Zion; for, lo, I come, and I will dwell in the midst of thee, saith Jehovah.”</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Zechariah 9:9</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Rejoice greatly, O daughter of Zion; shout, O daughter of Jerusalem: behold, thy king cometh unto thee; he is just, and having salvation; lowly, and riding upon an ass, even upon a colt the foal of an ass.”</a:t>
            </a:r>
          </a:p>
        </p:txBody>
      </p:sp>
      <p:sp>
        <p:nvSpPr>
          <p:cNvPr id="4" name="Header Placeholder 3"/>
          <p:cNvSpPr>
            <a:spLocks noGrp="1"/>
          </p:cNvSpPr>
          <p:nvPr>
            <p:ph type="hdr" sz="quarter"/>
          </p:nvPr>
        </p:nvSpPr>
        <p:spPr/>
        <p:txBody>
          <a:bodyPr/>
          <a:lstStyle/>
          <a:p>
            <a:pPr defTabSz="483288">
              <a:defRPr/>
            </a:pPr>
            <a:r>
              <a:rPr lang="en-US">
                <a:solidFill>
                  <a:prstClr val="black"/>
                </a:solidFill>
                <a:latin typeface="Calibri" panose="020F0502020204030204"/>
              </a:rPr>
              <a:t>Class – A Study Of The Psalms (32)</a:t>
            </a:r>
          </a:p>
        </p:txBody>
      </p:sp>
      <p:sp>
        <p:nvSpPr>
          <p:cNvPr id="5" name="Date Placeholder 4"/>
          <p:cNvSpPr>
            <a:spLocks noGrp="1"/>
          </p:cNvSpPr>
          <p:nvPr>
            <p:ph type="dt" idx="1"/>
          </p:nvPr>
        </p:nvSpPr>
        <p:spPr/>
        <p:txBody>
          <a:bodyPr/>
          <a:lstStyle/>
          <a:p>
            <a:pPr defTabSz="483288">
              <a:defRPr/>
            </a:pPr>
            <a:r>
              <a:rPr lang="en-US">
                <a:solidFill>
                  <a:prstClr val="black"/>
                </a:solidFill>
                <a:latin typeface="Calibri" panose="020F0502020204030204"/>
              </a:rPr>
              <a:t>7/17/2022 am class</a:t>
            </a:r>
          </a:p>
        </p:txBody>
      </p:sp>
      <p:sp>
        <p:nvSpPr>
          <p:cNvPr id="6" name="Footer Placeholder 5"/>
          <p:cNvSpPr>
            <a:spLocks noGrp="1"/>
          </p:cNvSpPr>
          <p:nvPr>
            <p:ph type="ftr" sz="quarter" idx="4"/>
          </p:nvPr>
        </p:nvSpPr>
        <p:spPr/>
        <p:txBody>
          <a:bodyPr/>
          <a:lstStyle/>
          <a:p>
            <a:pPr defTabSz="483288">
              <a:defRPr/>
            </a:pPr>
            <a:r>
              <a:rPr lang="en-US">
                <a:solidFill>
                  <a:prstClr val="black"/>
                </a:solidFill>
                <a:latin typeface="Calibri" panose="020F0502020204030204"/>
              </a:rPr>
              <a:t>Micky Galloway</a:t>
            </a:r>
          </a:p>
        </p:txBody>
      </p:sp>
      <p:sp>
        <p:nvSpPr>
          <p:cNvPr id="7" name="Slide Number Placeholder 6"/>
          <p:cNvSpPr>
            <a:spLocks noGrp="1"/>
          </p:cNvSpPr>
          <p:nvPr>
            <p:ph type="sldNum" sz="quarter" idx="5"/>
          </p:nvPr>
        </p:nvSpPr>
        <p:spPr/>
        <p:txBody>
          <a:bodyPr/>
          <a:lstStyle/>
          <a:p>
            <a:pPr defTabSz="483288">
              <a:defRPr/>
            </a:pPr>
            <a:fld id="{C6D71C74-D24B-4692-AD4D-6C911E7F8981}" type="slidenum">
              <a:rPr lang="en-US">
                <a:solidFill>
                  <a:prstClr val="black"/>
                </a:solidFill>
                <a:latin typeface="Calibri" panose="020F0502020204030204"/>
              </a:rPr>
              <a:pPr defTabSz="483288">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1275303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John 17:20-21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Neither for these only do I pray, but for them also that believe on me through their word; </a:t>
            </a:r>
            <a:r>
              <a:rPr lang="en-US" sz="1900" b="1" baseline="30000" dirty="0">
                <a:solidFill>
                  <a:srgbClr val="21770A"/>
                </a:solidFill>
                <a:latin typeface="Arial" panose="020B0604020202020204" pitchFamily="34" charset="0"/>
              </a:rPr>
              <a:t>21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they may all be one; even as thou, Father, (art) in me, and I in thee, that they also may be in us: that the world may believe that thou didst send 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Ephesians 4:1-3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therefore, the prisoner in the Lord, beseech you to walk worthily of the calling wherewith ye were called,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with all lowliness and meekness, with longsuffering, forbearing one another in love;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giving diligence to keep the unity of the Spirit in the bond of peace.”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Ephesians 4:11-16</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gave some (to be) apostles; and some, prophets; and some, evangelists; and some, pastors and teachers;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 perfecting of the saints, unto the work of ministering, unto the building up of the body of Christ: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till we all attain unto the unity of the faith, and of the knowledge of the Son of God, unto a fullgrown man, unto the measure of the stature of the fulness of Christ: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we may be no longer children, tossed to and fro and carried about with every wind of doctrine, by the sleight of men, in craftiness, after the wiles of error;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speaking truth in love, we may grow up in all things into him, who is the head, (even) Christ;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from whom all the body fitly framed and knit together through that which every joint supplieth, according to the working in (due) measure of each several part, maketh the increase of the body unto the building up of itself in love.”</a:t>
            </a:r>
          </a:p>
          <a:p>
            <a:pPr algn="l"/>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Corinthians 1:10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I beseech you, brethren, through the name of our Lord Jesus Christ, that ye all speak the same thing and (that) there be no divisions among you; but (that) ye be perfected together in the same mind and in the same judgment.”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Hebrews 4:1-3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Let us fear therefore, lest haply, a promise being left of entering into his rest, any one of you should seem to have come short of it.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indeed we have had good tidings preached unto us, even as also they: but the word of hearing did not profit them, because it was not </a:t>
            </a:r>
            <a:r>
              <a:rPr lang="en-US" sz="1900" b="1" dirty="0">
                <a:solidFill>
                  <a:srgbClr val="000000"/>
                </a:solidFill>
                <a:latin typeface="Trebuchet MS" panose="020B0603020202020204" pitchFamily="34" charset="0"/>
              </a:rPr>
              <a:t>united by faith</a:t>
            </a:r>
            <a:r>
              <a:rPr lang="en-US" sz="1900" dirty="0">
                <a:solidFill>
                  <a:srgbClr val="000000"/>
                </a:solidFill>
                <a:latin typeface="Trebuchet MS" panose="020B0603020202020204" pitchFamily="34" charset="0"/>
              </a:rPr>
              <a:t> with them that heard.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we who have believed do enter into that rest; even as he hath said, As I sware in my wrath, They shall not enter into my rest: although the works were finished from the foundation of the world.”</a:t>
            </a:r>
            <a:endParaRPr lang="en-US" dirty="0"/>
          </a:p>
        </p:txBody>
      </p:sp>
      <p:sp>
        <p:nvSpPr>
          <p:cNvPr id="4" name="Header Placeholder 3"/>
          <p:cNvSpPr>
            <a:spLocks noGrp="1"/>
          </p:cNvSpPr>
          <p:nvPr>
            <p:ph type="hdr" sz="quarter"/>
          </p:nvPr>
        </p:nvSpPr>
        <p:spPr/>
        <p:txBody>
          <a:bodyPr/>
          <a:lstStyle/>
          <a:p>
            <a:pPr defTabSz="483288">
              <a:defRPr/>
            </a:pPr>
            <a:r>
              <a:rPr lang="en-US">
                <a:solidFill>
                  <a:prstClr val="black"/>
                </a:solidFill>
                <a:latin typeface="Calibri" panose="020F0502020204030204"/>
              </a:rPr>
              <a:t>Class – A Study Of The Psalms (32)</a:t>
            </a:r>
          </a:p>
        </p:txBody>
      </p:sp>
      <p:sp>
        <p:nvSpPr>
          <p:cNvPr id="5" name="Date Placeholder 4"/>
          <p:cNvSpPr>
            <a:spLocks noGrp="1"/>
          </p:cNvSpPr>
          <p:nvPr>
            <p:ph type="dt" idx="1"/>
          </p:nvPr>
        </p:nvSpPr>
        <p:spPr/>
        <p:txBody>
          <a:bodyPr/>
          <a:lstStyle/>
          <a:p>
            <a:pPr defTabSz="483288">
              <a:defRPr/>
            </a:pPr>
            <a:r>
              <a:rPr lang="en-US">
                <a:solidFill>
                  <a:prstClr val="black"/>
                </a:solidFill>
                <a:latin typeface="Calibri" panose="020F0502020204030204"/>
              </a:rPr>
              <a:t>7/17/2022 am class</a:t>
            </a:r>
          </a:p>
        </p:txBody>
      </p:sp>
      <p:sp>
        <p:nvSpPr>
          <p:cNvPr id="6" name="Footer Placeholder 5"/>
          <p:cNvSpPr>
            <a:spLocks noGrp="1"/>
          </p:cNvSpPr>
          <p:nvPr>
            <p:ph type="ftr" sz="quarter" idx="4"/>
          </p:nvPr>
        </p:nvSpPr>
        <p:spPr/>
        <p:txBody>
          <a:bodyPr/>
          <a:lstStyle/>
          <a:p>
            <a:pPr defTabSz="483288">
              <a:defRPr/>
            </a:pPr>
            <a:r>
              <a:rPr lang="en-US">
                <a:solidFill>
                  <a:prstClr val="black"/>
                </a:solidFill>
                <a:latin typeface="Calibri" panose="020F0502020204030204"/>
              </a:rPr>
              <a:t>Micky Galloway</a:t>
            </a:r>
          </a:p>
        </p:txBody>
      </p:sp>
      <p:sp>
        <p:nvSpPr>
          <p:cNvPr id="7" name="Slide Number Placeholder 6"/>
          <p:cNvSpPr>
            <a:spLocks noGrp="1"/>
          </p:cNvSpPr>
          <p:nvPr>
            <p:ph type="sldNum" sz="quarter" idx="5"/>
          </p:nvPr>
        </p:nvSpPr>
        <p:spPr/>
        <p:txBody>
          <a:bodyPr/>
          <a:lstStyle/>
          <a:p>
            <a:pPr defTabSz="483288">
              <a:defRPr/>
            </a:pPr>
            <a:fld id="{C6D71C74-D24B-4692-AD4D-6C911E7F8981}" type="slidenum">
              <a:rPr lang="en-US">
                <a:solidFill>
                  <a:prstClr val="black"/>
                </a:solidFill>
                <a:latin typeface="Calibri" panose="020F0502020204030204"/>
              </a:rPr>
              <a:pPr defTabSz="483288">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1066562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Deuteronomy 6:4</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Hear, O Israel: Jehovah our God is one Jehovah”</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John 10:30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I and the Father are one.”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Jeremiah 31:35-36</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Thus saith Jehovah, who giveth the sun for a light by day, and the ordinances of the moon and of the stars for a light by night, who stirreth up the sea, so that the waves thereof roar; Jehovah of hosts is his name: </a:t>
            </a:r>
            <a:r>
              <a:rPr lang="en-US" sz="1900" b="1" baseline="30000" dirty="0">
                <a:solidFill>
                  <a:srgbClr val="21770A"/>
                </a:solidFill>
                <a:latin typeface="Arial" panose="020B0604020202020204" pitchFamily="34" charset="0"/>
              </a:rPr>
              <a:t>36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If these ordinances depart from before me, saith Jehovah, then the seed of Israel also shall cease from being a nation before me for ever.”</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John 17:20-21</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Neither for these only do I pray, but for them also that believe on me through their word; </a:t>
            </a:r>
            <a:r>
              <a:rPr lang="en-US" sz="1900" b="1" baseline="30000" dirty="0">
                <a:solidFill>
                  <a:srgbClr val="21770A"/>
                </a:solidFill>
                <a:latin typeface="Arial" panose="020B0604020202020204" pitchFamily="34" charset="0"/>
              </a:rPr>
              <a:t>21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they may all be one; even as thou, Father, (art) in me, and I in thee, that they also may be in us: that the world may believe that thou didst send me.”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Ephesians 4:1-3</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therefore, the prisoner in the Lord, beseech you to walk worthily of the calling wherewith ye were called,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with all lowliness and meekness, with longsuffering, forbearing one another in love;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giving diligence to keep the unity of the Spirit in the bond of peace.”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Psalms 86:11</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Teach me thy way, O Jehovah; I will walk in thy truth: Unite my heart to fear thy name.”</a:t>
            </a:r>
          </a:p>
        </p:txBody>
      </p:sp>
      <p:sp>
        <p:nvSpPr>
          <p:cNvPr id="4" name="Header Placeholder 3"/>
          <p:cNvSpPr>
            <a:spLocks noGrp="1"/>
          </p:cNvSpPr>
          <p:nvPr>
            <p:ph type="hdr" sz="quarter"/>
          </p:nvPr>
        </p:nvSpPr>
        <p:spPr/>
        <p:txBody>
          <a:bodyPr/>
          <a:lstStyle/>
          <a:p>
            <a:pPr defTabSz="483288">
              <a:defRPr/>
            </a:pPr>
            <a:r>
              <a:rPr lang="en-US">
                <a:solidFill>
                  <a:prstClr val="black"/>
                </a:solidFill>
                <a:latin typeface="Calibri" panose="020F0502020204030204"/>
              </a:rPr>
              <a:t>Class – A Study Of The Psalms (32)</a:t>
            </a:r>
          </a:p>
        </p:txBody>
      </p:sp>
      <p:sp>
        <p:nvSpPr>
          <p:cNvPr id="5" name="Date Placeholder 4"/>
          <p:cNvSpPr>
            <a:spLocks noGrp="1"/>
          </p:cNvSpPr>
          <p:nvPr>
            <p:ph type="dt" idx="1"/>
          </p:nvPr>
        </p:nvSpPr>
        <p:spPr/>
        <p:txBody>
          <a:bodyPr/>
          <a:lstStyle/>
          <a:p>
            <a:pPr defTabSz="483288">
              <a:defRPr/>
            </a:pPr>
            <a:r>
              <a:rPr lang="en-US">
                <a:solidFill>
                  <a:prstClr val="black"/>
                </a:solidFill>
                <a:latin typeface="Calibri" panose="020F0502020204030204"/>
              </a:rPr>
              <a:t>7/17/2022 am class</a:t>
            </a:r>
          </a:p>
        </p:txBody>
      </p:sp>
      <p:sp>
        <p:nvSpPr>
          <p:cNvPr id="6" name="Footer Placeholder 5"/>
          <p:cNvSpPr>
            <a:spLocks noGrp="1"/>
          </p:cNvSpPr>
          <p:nvPr>
            <p:ph type="ftr" sz="quarter" idx="4"/>
          </p:nvPr>
        </p:nvSpPr>
        <p:spPr/>
        <p:txBody>
          <a:bodyPr/>
          <a:lstStyle/>
          <a:p>
            <a:pPr defTabSz="483288">
              <a:defRPr/>
            </a:pPr>
            <a:r>
              <a:rPr lang="en-US">
                <a:solidFill>
                  <a:prstClr val="black"/>
                </a:solidFill>
                <a:latin typeface="Calibri" panose="020F0502020204030204"/>
              </a:rPr>
              <a:t>Micky Galloway</a:t>
            </a:r>
          </a:p>
        </p:txBody>
      </p:sp>
      <p:sp>
        <p:nvSpPr>
          <p:cNvPr id="7" name="Slide Number Placeholder 6"/>
          <p:cNvSpPr>
            <a:spLocks noGrp="1"/>
          </p:cNvSpPr>
          <p:nvPr>
            <p:ph type="sldNum" sz="quarter" idx="5"/>
          </p:nvPr>
        </p:nvSpPr>
        <p:spPr/>
        <p:txBody>
          <a:bodyPr/>
          <a:lstStyle/>
          <a:p>
            <a:pPr defTabSz="483288">
              <a:defRPr/>
            </a:pPr>
            <a:fld id="{C6D71C74-D24B-4692-AD4D-6C911E7F8981}" type="slidenum">
              <a:rPr lang="en-US">
                <a:solidFill>
                  <a:prstClr val="black"/>
                </a:solidFill>
                <a:latin typeface="Calibri" panose="020F0502020204030204"/>
              </a:rPr>
              <a:pPr defTabSz="483288">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2393534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u="none" strike="noStrike" baseline="0" dirty="0">
                <a:solidFill>
                  <a:srgbClr val="000000"/>
                </a:solidFill>
                <a:latin typeface="Tahoma" panose="020B0604030504040204" pitchFamily="34" charset="0"/>
              </a:rPr>
              <a:t>John 17:5-6, 10, 22</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now, Father, glorify thou me with thine own self with the glory which I had with thee before the world was.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manifested thy name unto the men whom thou gavest me out of the world: thine they were, and thou gavest them to me; and they have kept thy word … </a:t>
            </a:r>
            <a:r>
              <a:rPr lang="en-US" dirty="0"/>
              <a:t>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all things that are mine are thine, and thine are mine: and I am glorified in them … </a:t>
            </a:r>
            <a:r>
              <a:rPr lang="en-US" dirty="0"/>
              <a:t> </a:t>
            </a:r>
            <a:r>
              <a:rPr lang="en-US" sz="1900" b="1" baseline="30000" dirty="0">
                <a:solidFill>
                  <a:srgbClr val="21770A"/>
                </a:solidFill>
                <a:latin typeface="Arial" panose="020B0604020202020204" pitchFamily="34" charset="0"/>
              </a:rPr>
              <a:t>22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glory which thou hast given me I have given unto them; that they may be one, even as we (are) one”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Philippians 2:6-8</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who, existing in the form of God, counted not the being on an equality with God a thing to be grasped, </a:t>
            </a:r>
            <a:r>
              <a:rPr lang="en-US" sz="1900" b="1" baseline="30000" dirty="0">
                <a:solidFill>
                  <a:srgbClr val="21770A"/>
                </a:solidFill>
                <a:latin typeface="Arial" panose="020B0604020202020204" pitchFamily="34" charset="0"/>
              </a:rPr>
              <a:t>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emptied himself, taking the form of a servant, being made in the likeness of men; </a:t>
            </a:r>
            <a:r>
              <a:rPr lang="en-US" sz="1900" b="1" baseline="30000" dirty="0">
                <a:solidFill>
                  <a:srgbClr val="21770A"/>
                </a:solidFill>
                <a:latin typeface="Arial" panose="020B0604020202020204" pitchFamily="34" charset="0"/>
              </a:rPr>
              <a:t>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being found in fashion as a man, he humbled himself, becoming obedient (even) unto death, yea, the death of the cross.”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Hebrews 1:1-3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God, having of old time spoken unto the fathers in the prophets by divers portions and in divers manners,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hath at the end of these days spoken unto us in (his) Son, whom he appointed heir of all things, through whom also he made the worlds;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who being the effulgence of his glory, and the very image of his substance, and upholding all things by the word of his power, when he had made purification of sins, sat down on the right hand of the Majesty on high”</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Colossians 1:15</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who is the image of the invisible God, the firstborn of all creation”</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Colossians 2:9</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for in him dwelleth all the fulness of the Godhead bodily”</a:t>
            </a:r>
            <a:endParaRPr lang="en-US" dirty="0"/>
          </a:p>
        </p:txBody>
      </p:sp>
      <p:sp>
        <p:nvSpPr>
          <p:cNvPr id="4" name="Header Placeholder 3"/>
          <p:cNvSpPr>
            <a:spLocks noGrp="1"/>
          </p:cNvSpPr>
          <p:nvPr>
            <p:ph type="hdr" sz="quarter"/>
          </p:nvPr>
        </p:nvSpPr>
        <p:spPr/>
        <p:txBody>
          <a:bodyPr/>
          <a:lstStyle/>
          <a:p>
            <a:pPr defTabSz="483288">
              <a:defRPr/>
            </a:pPr>
            <a:r>
              <a:rPr lang="en-US">
                <a:solidFill>
                  <a:prstClr val="black"/>
                </a:solidFill>
                <a:latin typeface="Calibri" panose="020F0502020204030204"/>
              </a:rPr>
              <a:t>Class – A Study Of The Psalms (32)</a:t>
            </a:r>
          </a:p>
        </p:txBody>
      </p:sp>
      <p:sp>
        <p:nvSpPr>
          <p:cNvPr id="5" name="Date Placeholder 4"/>
          <p:cNvSpPr>
            <a:spLocks noGrp="1"/>
          </p:cNvSpPr>
          <p:nvPr>
            <p:ph type="dt" idx="1"/>
          </p:nvPr>
        </p:nvSpPr>
        <p:spPr/>
        <p:txBody>
          <a:bodyPr/>
          <a:lstStyle/>
          <a:p>
            <a:pPr defTabSz="483288">
              <a:defRPr/>
            </a:pPr>
            <a:r>
              <a:rPr lang="en-US">
                <a:solidFill>
                  <a:prstClr val="black"/>
                </a:solidFill>
                <a:latin typeface="Calibri" panose="020F0502020204030204"/>
              </a:rPr>
              <a:t>7/17/2022 am class</a:t>
            </a:r>
          </a:p>
        </p:txBody>
      </p:sp>
      <p:sp>
        <p:nvSpPr>
          <p:cNvPr id="6" name="Footer Placeholder 5"/>
          <p:cNvSpPr>
            <a:spLocks noGrp="1"/>
          </p:cNvSpPr>
          <p:nvPr>
            <p:ph type="ftr" sz="quarter" idx="4"/>
          </p:nvPr>
        </p:nvSpPr>
        <p:spPr/>
        <p:txBody>
          <a:bodyPr/>
          <a:lstStyle/>
          <a:p>
            <a:pPr defTabSz="483288">
              <a:defRPr/>
            </a:pPr>
            <a:r>
              <a:rPr lang="en-US">
                <a:solidFill>
                  <a:prstClr val="black"/>
                </a:solidFill>
                <a:latin typeface="Calibri" panose="020F0502020204030204"/>
              </a:rPr>
              <a:t>Micky Galloway</a:t>
            </a:r>
          </a:p>
        </p:txBody>
      </p:sp>
      <p:sp>
        <p:nvSpPr>
          <p:cNvPr id="7" name="Slide Number Placeholder 6"/>
          <p:cNvSpPr>
            <a:spLocks noGrp="1"/>
          </p:cNvSpPr>
          <p:nvPr>
            <p:ph type="sldNum" sz="quarter" idx="5"/>
          </p:nvPr>
        </p:nvSpPr>
        <p:spPr/>
        <p:txBody>
          <a:bodyPr/>
          <a:lstStyle/>
          <a:p>
            <a:pPr defTabSz="483288">
              <a:defRPr/>
            </a:pPr>
            <a:fld id="{C6D71C74-D24B-4692-AD4D-6C911E7F8981}" type="slidenum">
              <a:rPr lang="en-US">
                <a:solidFill>
                  <a:prstClr val="black"/>
                </a:solidFill>
                <a:latin typeface="Calibri" panose="020F0502020204030204"/>
              </a:rPr>
              <a:pPr defTabSz="483288">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3358993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Acts 11:1-3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the apostles and the brethren that were in Judaea heard that the Gentiles also had received the word of God.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Peter was come up to Jerusalem, they that were of the circumcision contended with him,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saying, Thou wentest in to men uncircumcised, and didst eat with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Acts 15:1-2</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certain men came down from Judaea and taught the brethren, (saying), Except ye be circumcised after the custom of Moses, ye cannot be saved.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Paul and Barnabas had no small dissension and questioning with them, (the brethren) appointed that Paul and Barnabas, and certain other of them, should go up to Jerusalem unto the apostles and elders about this question.”</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Corinthians 1:10-15</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I beseech you, brethren, through the name of our Lord Jesus Christ, that ye all speak the same thing and (that) there be no divisions among you; but (that) ye be perfected together in the same mind and in the same judgment.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it hath been signified unto me concerning you, my brethren, by them (that are of the household) of Chloe, that there are contentions among you.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this I mean, that each one of you saith, I am of Paul; and I of Apollos: and I of Cephas; and I of Christ.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Is Christ divided? was Paul crucified for you? or were ye baptized into the name of Paul?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thank God that I baptized none of you, save Crispus and Gaius;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lest any man should say that ye were baptized into my name.”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Philippians 4:2-3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exhort Euodia, and I exhort Syntyche, to be of the same mind in the Lord.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Yea, I beseech thee also, true yokefellow, help these women, for they labored with me in the gospel, with Clement also, and the rest of my fellow-workers, whose names are in the book of life.”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Timothy 1:18-20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This charge I commit unto thee, my child Timothy, according to the prophecies which led the way to thee, that by them thou mayest war the good warfare;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holding faith and a good conscience; which some having thrust from them made shipwreck concerning the faith: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of whom is Hymenaeus and Alexander; whom I delivered unto Satan, that they might be taught not to blaspheme.”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II Timothy 2:16-18</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shun profane babblings: for they will proceed further in ungodliness,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their word will eat as doth a gangrene: of whom is Hymenaeus and Philetus;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men who concerning the truth have erred, saying that the resurrection is past already, and overthrow the faith of some.”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III John 9-10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wrote somewhat unto the church: but Diotrephes, who loveth to have the preeminence among them, receiveth us not.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Therefore, if I come, I will bring to remembrance his works which he doeth, prating against us with wicked words: and not content therewith, neither doth he himself receive the brethren, and them that would he forbiddeth and casteth (them) out of the church.”</a:t>
            </a:r>
            <a:endParaRPr lang="en-US" dirty="0"/>
          </a:p>
        </p:txBody>
      </p:sp>
      <p:sp>
        <p:nvSpPr>
          <p:cNvPr id="4" name="Header Placeholder 3"/>
          <p:cNvSpPr>
            <a:spLocks noGrp="1"/>
          </p:cNvSpPr>
          <p:nvPr>
            <p:ph type="hdr" sz="quarter"/>
          </p:nvPr>
        </p:nvSpPr>
        <p:spPr/>
        <p:txBody>
          <a:bodyPr/>
          <a:lstStyle/>
          <a:p>
            <a:pPr defTabSz="483288">
              <a:defRPr/>
            </a:pPr>
            <a:r>
              <a:rPr lang="en-US">
                <a:solidFill>
                  <a:prstClr val="black"/>
                </a:solidFill>
                <a:latin typeface="Calibri" panose="020F0502020204030204"/>
              </a:rPr>
              <a:t>Class – A Study Of The Psalms (32)</a:t>
            </a:r>
          </a:p>
        </p:txBody>
      </p:sp>
      <p:sp>
        <p:nvSpPr>
          <p:cNvPr id="5" name="Date Placeholder 4"/>
          <p:cNvSpPr>
            <a:spLocks noGrp="1"/>
          </p:cNvSpPr>
          <p:nvPr>
            <p:ph type="dt" idx="1"/>
          </p:nvPr>
        </p:nvSpPr>
        <p:spPr/>
        <p:txBody>
          <a:bodyPr/>
          <a:lstStyle/>
          <a:p>
            <a:pPr defTabSz="483288">
              <a:defRPr/>
            </a:pPr>
            <a:r>
              <a:rPr lang="en-US">
                <a:solidFill>
                  <a:prstClr val="black"/>
                </a:solidFill>
                <a:latin typeface="Calibri" panose="020F0502020204030204"/>
              </a:rPr>
              <a:t>7/17/2022 am class</a:t>
            </a:r>
          </a:p>
        </p:txBody>
      </p:sp>
      <p:sp>
        <p:nvSpPr>
          <p:cNvPr id="6" name="Footer Placeholder 5"/>
          <p:cNvSpPr>
            <a:spLocks noGrp="1"/>
          </p:cNvSpPr>
          <p:nvPr>
            <p:ph type="ftr" sz="quarter" idx="4"/>
          </p:nvPr>
        </p:nvSpPr>
        <p:spPr/>
        <p:txBody>
          <a:bodyPr/>
          <a:lstStyle/>
          <a:p>
            <a:pPr defTabSz="483288">
              <a:defRPr/>
            </a:pPr>
            <a:r>
              <a:rPr lang="en-US">
                <a:solidFill>
                  <a:prstClr val="black"/>
                </a:solidFill>
                <a:latin typeface="Calibri" panose="020F0502020204030204"/>
              </a:rPr>
              <a:t>Micky Galloway</a:t>
            </a:r>
          </a:p>
        </p:txBody>
      </p:sp>
      <p:sp>
        <p:nvSpPr>
          <p:cNvPr id="7" name="Slide Number Placeholder 6"/>
          <p:cNvSpPr>
            <a:spLocks noGrp="1"/>
          </p:cNvSpPr>
          <p:nvPr>
            <p:ph type="sldNum" sz="quarter" idx="5"/>
          </p:nvPr>
        </p:nvSpPr>
        <p:spPr/>
        <p:txBody>
          <a:bodyPr/>
          <a:lstStyle/>
          <a:p>
            <a:pPr defTabSz="483288">
              <a:defRPr/>
            </a:pPr>
            <a:fld id="{C6D71C74-D24B-4692-AD4D-6C911E7F8981}" type="slidenum">
              <a:rPr lang="en-US">
                <a:solidFill>
                  <a:prstClr val="black"/>
                </a:solidFill>
                <a:latin typeface="Calibri" panose="020F0502020204030204"/>
              </a:rPr>
              <a:pPr defTabSz="483288">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3540470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u="none" strike="noStrike" baseline="0" dirty="0">
                <a:solidFill>
                  <a:srgbClr val="000000"/>
                </a:solidFill>
                <a:latin typeface="Tahoma" panose="020B0604030504040204" pitchFamily="34" charset="0"/>
              </a:rPr>
              <a:t>Exodus 30:22-30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Moreover Jehovah spake unto Moses, saying,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Take thou also unto thee the chief spices: of flowing myrrh five hundred (shekels), and of sweet cinnamon half so much, even two hundred and fifty, and of sweet calamus two hundred and fifty,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of cassia five hundred, after the shekel of the sanctuary, and of olive oil a hin.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thou shalt make it a holy anointing oil, a perfume compounded after the art of the perfumer: it shall be a holy anointing oil.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thou shalt anoint therewith the tent of meeting, and the ark of the testimony,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table and all the vessels thereof, and the candlestick and the vessels thereof, and the altar of incense,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altar of burnt-offering with all the vessels thereof, and the laver and the base thereof.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thou shalt sanctify them, that they may be most holy: whatsoever toucheth them shall be holy.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thou shalt anoint Aaron and his sons, and sanctify them, that they may minister unto me in the priest's office.”</a:t>
            </a:r>
          </a:p>
        </p:txBody>
      </p:sp>
      <p:sp>
        <p:nvSpPr>
          <p:cNvPr id="4" name="Header Placeholder 3"/>
          <p:cNvSpPr>
            <a:spLocks noGrp="1"/>
          </p:cNvSpPr>
          <p:nvPr>
            <p:ph type="hdr" sz="quarter"/>
          </p:nvPr>
        </p:nvSpPr>
        <p:spPr/>
        <p:txBody>
          <a:bodyPr/>
          <a:lstStyle/>
          <a:p>
            <a:pPr defTabSz="483288">
              <a:defRPr/>
            </a:pPr>
            <a:r>
              <a:rPr lang="en-US">
                <a:solidFill>
                  <a:prstClr val="black"/>
                </a:solidFill>
                <a:latin typeface="Calibri" panose="020F0502020204030204"/>
              </a:rPr>
              <a:t>Class – A Study Of The Psalms (32)</a:t>
            </a:r>
          </a:p>
        </p:txBody>
      </p:sp>
      <p:sp>
        <p:nvSpPr>
          <p:cNvPr id="5" name="Date Placeholder 4"/>
          <p:cNvSpPr>
            <a:spLocks noGrp="1"/>
          </p:cNvSpPr>
          <p:nvPr>
            <p:ph type="dt" idx="1"/>
          </p:nvPr>
        </p:nvSpPr>
        <p:spPr/>
        <p:txBody>
          <a:bodyPr/>
          <a:lstStyle/>
          <a:p>
            <a:pPr defTabSz="483288">
              <a:defRPr/>
            </a:pPr>
            <a:r>
              <a:rPr lang="en-US">
                <a:solidFill>
                  <a:prstClr val="black"/>
                </a:solidFill>
                <a:latin typeface="Calibri" panose="020F0502020204030204"/>
              </a:rPr>
              <a:t>7/17/2022 am class</a:t>
            </a:r>
          </a:p>
        </p:txBody>
      </p:sp>
      <p:sp>
        <p:nvSpPr>
          <p:cNvPr id="6" name="Footer Placeholder 5"/>
          <p:cNvSpPr>
            <a:spLocks noGrp="1"/>
          </p:cNvSpPr>
          <p:nvPr>
            <p:ph type="ftr" sz="quarter" idx="4"/>
          </p:nvPr>
        </p:nvSpPr>
        <p:spPr/>
        <p:txBody>
          <a:bodyPr/>
          <a:lstStyle/>
          <a:p>
            <a:pPr defTabSz="483288">
              <a:defRPr/>
            </a:pPr>
            <a:r>
              <a:rPr lang="en-US">
                <a:solidFill>
                  <a:prstClr val="black"/>
                </a:solidFill>
                <a:latin typeface="Calibri" panose="020F0502020204030204"/>
              </a:rPr>
              <a:t>Micky Galloway</a:t>
            </a:r>
          </a:p>
        </p:txBody>
      </p:sp>
      <p:sp>
        <p:nvSpPr>
          <p:cNvPr id="7" name="Slide Number Placeholder 6"/>
          <p:cNvSpPr>
            <a:spLocks noGrp="1"/>
          </p:cNvSpPr>
          <p:nvPr>
            <p:ph type="sldNum" sz="quarter" idx="5"/>
          </p:nvPr>
        </p:nvSpPr>
        <p:spPr/>
        <p:txBody>
          <a:bodyPr/>
          <a:lstStyle/>
          <a:p>
            <a:pPr defTabSz="483288">
              <a:defRPr/>
            </a:pPr>
            <a:fld id="{C6D71C74-D24B-4692-AD4D-6C911E7F8981}" type="slidenum">
              <a:rPr lang="en-US">
                <a:solidFill>
                  <a:prstClr val="black"/>
                </a:solidFill>
                <a:latin typeface="Calibri" panose="020F0502020204030204"/>
              </a:rPr>
              <a:pPr defTabSz="483288">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1085066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46951487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405966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49801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4097759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4934418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70341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822582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98539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36326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68216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6BD29DA-F084-4C85-A93B-6398D1401EB6}" type="datetimeFigureOut">
              <a:rPr lang="en-US" smtClean="0"/>
              <a:t>7/23/2022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577827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6BD29DA-F084-4C85-A93B-6398D1401EB6}" type="datetimeFigureOut">
              <a:rPr lang="en-US" smtClean="0"/>
              <a:t>7/23/2022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5647398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FDD6-0F12-4740-6712-665E6CC2D1FF}"/>
              </a:ext>
            </a:extLst>
          </p:cNvPr>
          <p:cNvSpPr>
            <a:spLocks noGrp="1"/>
          </p:cNvSpPr>
          <p:nvPr>
            <p:ph type="ctrTitle"/>
          </p:nvPr>
        </p:nvSpPr>
        <p:spPr>
          <a:xfrm>
            <a:off x="761999" y="1530520"/>
            <a:ext cx="7772400" cy="1492716"/>
          </a:xfrm>
          <a:solidFill>
            <a:schemeClr val="accent1"/>
          </a:solidFill>
        </p:spPr>
        <p:txBody>
          <a:bodyPr>
            <a:spAutoFit/>
          </a:bodyPr>
          <a:lstStyle/>
          <a:p>
            <a:r>
              <a:rPr lang="en-US" sz="4400" dirty="0">
                <a:solidFill>
                  <a:schemeClr val="bg1"/>
                </a:solidFill>
              </a:rPr>
              <a:t>The Beauty of Unity</a:t>
            </a:r>
            <a:br>
              <a:rPr lang="en-US" sz="4400" dirty="0">
                <a:solidFill>
                  <a:schemeClr val="bg1"/>
                </a:solidFill>
              </a:rPr>
            </a:br>
            <a:r>
              <a:rPr lang="en-US" sz="4400" dirty="0">
                <a:solidFill>
                  <a:schemeClr val="bg1"/>
                </a:solidFill>
              </a:rPr>
              <a:t>Psalms 133</a:t>
            </a:r>
            <a:endParaRPr lang="en-US" dirty="0">
              <a:solidFill>
                <a:schemeClr val="bg1"/>
              </a:solidFill>
            </a:endParaRPr>
          </a:p>
        </p:txBody>
      </p:sp>
      <p:sp>
        <p:nvSpPr>
          <p:cNvPr id="4" name="TextBox 3">
            <a:extLst>
              <a:ext uri="{FF2B5EF4-FFF2-40B4-BE49-F238E27FC236}">
                <a16:creationId xmlns:a16="http://schemas.microsoft.com/office/drawing/2014/main" id="{9E58B7C1-BBE9-BF81-B097-E6B513C1F175}"/>
              </a:ext>
            </a:extLst>
          </p:cNvPr>
          <p:cNvSpPr txBox="1"/>
          <p:nvPr/>
        </p:nvSpPr>
        <p:spPr>
          <a:xfrm>
            <a:off x="1918707" y="5028089"/>
            <a:ext cx="530658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Verdana"/>
                <a:ea typeface="+mn-ea"/>
                <a:cs typeface="Arial"/>
              </a:rPr>
              <a:t>Lesson 2: Psalms of Guidance</a:t>
            </a:r>
          </a:p>
        </p:txBody>
      </p:sp>
      <p:sp>
        <p:nvSpPr>
          <p:cNvPr id="5" name="TextBox 4">
            <a:extLst>
              <a:ext uri="{FF2B5EF4-FFF2-40B4-BE49-F238E27FC236}">
                <a16:creationId xmlns:a16="http://schemas.microsoft.com/office/drawing/2014/main" id="{6B601DD8-D036-7802-184C-95E351627F11}"/>
              </a:ext>
            </a:extLst>
          </p:cNvPr>
          <p:cNvSpPr txBox="1"/>
          <p:nvPr/>
        </p:nvSpPr>
        <p:spPr>
          <a:xfrm>
            <a:off x="3195661" y="6039894"/>
            <a:ext cx="2903359" cy="52322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Verdana"/>
                <a:ea typeface="+mn-ea"/>
                <a:cs typeface="Arial"/>
              </a:rPr>
              <a:t>July 17, 2022</a:t>
            </a:r>
          </a:p>
        </p:txBody>
      </p:sp>
    </p:spTree>
    <p:extLst>
      <p:ext uri="{BB962C8B-B14F-4D97-AF65-F5344CB8AC3E}">
        <p14:creationId xmlns:p14="http://schemas.microsoft.com/office/powerpoint/2010/main" val="1387016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42702-FE91-D20C-8767-1E878ABD7530}"/>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The Beauty of Unity</a:t>
            </a:r>
          </a:p>
        </p:txBody>
      </p:sp>
      <p:sp>
        <p:nvSpPr>
          <p:cNvPr id="3" name="Content Placeholder 2">
            <a:extLst>
              <a:ext uri="{FF2B5EF4-FFF2-40B4-BE49-F238E27FC236}">
                <a16:creationId xmlns:a16="http://schemas.microsoft.com/office/drawing/2014/main" id="{44E825AC-9F9E-13A7-0374-0CDFBCD0D59E}"/>
              </a:ext>
            </a:extLst>
          </p:cNvPr>
          <p:cNvSpPr>
            <a:spLocks noGrp="1"/>
          </p:cNvSpPr>
          <p:nvPr>
            <p:ph sz="quarter" idx="1"/>
          </p:nvPr>
        </p:nvSpPr>
        <p:spPr>
          <a:xfrm>
            <a:off x="388144" y="1435101"/>
            <a:ext cx="8367712" cy="5278368"/>
          </a:xfrm>
        </p:spPr>
        <p:txBody>
          <a:bodyPr>
            <a:spAutoFit/>
          </a:bodyPr>
          <a:lstStyle/>
          <a:p>
            <a:pPr marL="0" indent="0">
              <a:buNone/>
            </a:pPr>
            <a:r>
              <a:rPr lang="en-US" dirty="0"/>
              <a:t>Psalms 133</a:t>
            </a:r>
          </a:p>
          <a:p>
            <a:pPr marL="0" indent="0">
              <a:buNone/>
            </a:pPr>
            <a:r>
              <a:rPr lang="en-US" i="1" dirty="0"/>
              <a:t>1 “Behold, how good and how pleasant it is for brethren to dwell together in unity!”</a:t>
            </a:r>
          </a:p>
          <a:p>
            <a:pPr marL="0" indent="0">
              <a:buNone/>
            </a:pPr>
            <a:r>
              <a:rPr lang="en-US" b="1" dirty="0"/>
              <a:t>Old Testament Prophecy Concerning Unity</a:t>
            </a:r>
            <a:br>
              <a:rPr lang="en-US" b="1" dirty="0"/>
            </a:br>
            <a:r>
              <a:rPr lang="pl-PL" b="1" dirty="0"/>
              <a:t>(</a:t>
            </a:r>
            <a:r>
              <a:rPr lang="en-US" b="1" dirty="0"/>
              <a:t>Isaiah </a:t>
            </a:r>
            <a:r>
              <a:rPr lang="pl-PL" b="1" dirty="0"/>
              <a:t>2:4; </a:t>
            </a:r>
            <a:r>
              <a:rPr lang="en-US" b="1" dirty="0"/>
              <a:t>Zechariah </a:t>
            </a:r>
            <a:r>
              <a:rPr lang="pl-PL" b="1" dirty="0"/>
              <a:t>2:10; 9:9)</a:t>
            </a:r>
            <a:r>
              <a:rPr lang="pl-PL" dirty="0"/>
              <a:t>.</a:t>
            </a:r>
            <a:endParaRPr lang="en-US" dirty="0"/>
          </a:p>
          <a:p>
            <a:pPr marL="0" indent="0">
              <a:buNone/>
            </a:pPr>
            <a:r>
              <a:rPr lang="en-US" dirty="0"/>
              <a:t>Zephaniah 3:9, </a:t>
            </a:r>
            <a:r>
              <a:rPr lang="en-US" i="1" dirty="0"/>
              <a:t>“For then will I turn to the peoples of a pure language, that they may all call upon the name of Jehovah, </a:t>
            </a:r>
            <a:r>
              <a:rPr lang="en-US" b="1" i="1" dirty="0"/>
              <a:t>to serve him with one consent</a:t>
            </a:r>
            <a:r>
              <a:rPr lang="en-US" i="1" dirty="0"/>
              <a:t>.” ASV</a:t>
            </a:r>
          </a:p>
          <a:p>
            <a:pPr marL="0" indent="0">
              <a:buNone/>
            </a:pPr>
            <a:r>
              <a:rPr lang="en-US" i="1" dirty="0"/>
              <a:t>“For then I will restore to the peoples a pure language, That they all may call on the name of the Lord, </a:t>
            </a:r>
            <a:r>
              <a:rPr lang="en-US" b="1" i="1" dirty="0"/>
              <a:t>To serve Him with one accord</a:t>
            </a:r>
            <a:r>
              <a:rPr lang="en-US" i="1" dirty="0"/>
              <a:t>.” NKJV</a:t>
            </a:r>
          </a:p>
          <a:p>
            <a:pPr marL="0" indent="0">
              <a:buNone/>
            </a:pPr>
            <a:r>
              <a:rPr lang="en-US" i="1" dirty="0"/>
              <a:t>“For then I will give to the peoples purified lips, That all of them may call on the name of the Lord, </a:t>
            </a:r>
            <a:r>
              <a:rPr lang="en-US" b="1" i="1" dirty="0"/>
              <a:t>To serve Him shoulder to shoulder</a:t>
            </a:r>
            <a:r>
              <a:rPr lang="en-US" i="1" dirty="0"/>
              <a:t>.”</a:t>
            </a:r>
            <a:r>
              <a:rPr lang="en-US" b="1" i="1" dirty="0"/>
              <a:t> </a:t>
            </a:r>
            <a:r>
              <a:rPr lang="en-US" i="1" dirty="0"/>
              <a:t>NASU</a:t>
            </a:r>
          </a:p>
        </p:txBody>
      </p:sp>
    </p:spTree>
    <p:extLst>
      <p:ext uri="{BB962C8B-B14F-4D97-AF65-F5344CB8AC3E}">
        <p14:creationId xmlns:p14="http://schemas.microsoft.com/office/powerpoint/2010/main" val="1149722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42702-FE91-D20C-8767-1E878ABD7530}"/>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The Beauty of Unity</a:t>
            </a:r>
          </a:p>
        </p:txBody>
      </p:sp>
      <p:sp>
        <p:nvSpPr>
          <p:cNvPr id="3" name="Content Placeholder 2">
            <a:extLst>
              <a:ext uri="{FF2B5EF4-FFF2-40B4-BE49-F238E27FC236}">
                <a16:creationId xmlns:a16="http://schemas.microsoft.com/office/drawing/2014/main" id="{44E825AC-9F9E-13A7-0374-0CDFBCD0D59E}"/>
              </a:ext>
            </a:extLst>
          </p:cNvPr>
          <p:cNvSpPr>
            <a:spLocks noGrp="1"/>
          </p:cNvSpPr>
          <p:nvPr>
            <p:ph sz="quarter" idx="1"/>
          </p:nvPr>
        </p:nvSpPr>
        <p:spPr>
          <a:xfrm>
            <a:off x="319087" y="1417638"/>
            <a:ext cx="8505825" cy="3416320"/>
          </a:xfrm>
        </p:spPr>
        <p:txBody>
          <a:bodyPr>
            <a:spAutoFit/>
          </a:bodyPr>
          <a:lstStyle/>
          <a:p>
            <a:pPr marL="0" indent="0">
              <a:buNone/>
            </a:pPr>
            <a:r>
              <a:rPr lang="en-US" sz="2800" dirty="0"/>
              <a:t>Psalms 133</a:t>
            </a:r>
          </a:p>
          <a:p>
            <a:pPr marL="0" indent="0">
              <a:buNone/>
            </a:pPr>
            <a:r>
              <a:rPr lang="en-US" sz="2800" i="1" dirty="0"/>
              <a:t>1 “Behold, how good and how pleasant it is for brethren to dwell together in unity!”</a:t>
            </a:r>
          </a:p>
          <a:p>
            <a:pPr marL="0" indent="0">
              <a:buNone/>
            </a:pPr>
            <a:endParaRPr lang="en-US" sz="2800" i="1" dirty="0"/>
          </a:p>
          <a:p>
            <a:pPr marL="0" indent="0">
              <a:buNone/>
            </a:pPr>
            <a:r>
              <a:rPr lang="en-US" sz="2800" b="1" dirty="0"/>
              <a:t>New  Testament On Unity</a:t>
            </a:r>
          </a:p>
          <a:p>
            <a:pPr marL="0" indent="0">
              <a:buNone/>
            </a:pPr>
            <a:r>
              <a:rPr lang="en-US" sz="2800" dirty="0"/>
              <a:t>John 17:20-21; Ephesians 4:1-3, 11-16; 1 Corinthians 1:10; Hebrews 4:1-3</a:t>
            </a:r>
          </a:p>
        </p:txBody>
      </p:sp>
    </p:spTree>
    <p:extLst>
      <p:ext uri="{BB962C8B-B14F-4D97-AF65-F5344CB8AC3E}">
        <p14:creationId xmlns:p14="http://schemas.microsoft.com/office/powerpoint/2010/main" val="1868222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5275" y="1236663"/>
            <a:ext cx="8683625" cy="4909036"/>
          </a:xfrm>
        </p:spPr>
        <p:txBody>
          <a:bodyPr>
            <a:spAutoFit/>
          </a:bodyPr>
          <a:lstStyle/>
          <a:p>
            <a:r>
              <a:rPr lang="en-US" sz="3200" dirty="0"/>
              <a:t>The Persons of the Godhead. cf. Deuteronomy 6:4; John 10:30</a:t>
            </a:r>
          </a:p>
          <a:p>
            <a:r>
              <a:rPr lang="en-US" sz="3200" dirty="0"/>
              <a:t>The majestic universe. Jeremiah 31:35-36</a:t>
            </a:r>
          </a:p>
          <a:p>
            <a:r>
              <a:rPr lang="en-US" sz="3200" dirty="0"/>
              <a:t>The Old and New Testaments.</a:t>
            </a:r>
          </a:p>
          <a:p>
            <a:r>
              <a:rPr lang="en-US" sz="3200" dirty="0"/>
              <a:t>“Oneness” is the antidote against becoming unbelievers. John 17:20-21</a:t>
            </a:r>
          </a:p>
          <a:p>
            <a:pPr marL="0" indent="0">
              <a:buNone/>
            </a:pPr>
            <a:endParaRPr lang="en-US" sz="3200" dirty="0"/>
          </a:p>
          <a:p>
            <a:r>
              <a:rPr lang="en-US" sz="3200" dirty="0"/>
              <a:t>Individual responsibility. Ephesians 4:1-3;</a:t>
            </a:r>
            <a:br>
              <a:rPr lang="en-US" sz="3200" dirty="0"/>
            </a:br>
            <a:r>
              <a:rPr lang="en-US" sz="3200" dirty="0"/>
              <a:t>cf. Psalms 86:11</a:t>
            </a:r>
          </a:p>
        </p:txBody>
      </p:sp>
      <p:sp>
        <p:nvSpPr>
          <p:cNvPr id="3" name="Title 2"/>
          <p:cNvSpPr>
            <a:spLocks noGrp="1"/>
          </p:cNvSpPr>
          <p:nvPr>
            <p:ph type="title"/>
          </p:nvPr>
        </p:nvSpPr>
        <p:spPr>
          <a:xfrm>
            <a:off x="914400" y="388947"/>
            <a:ext cx="7772400" cy="754053"/>
          </a:xfrm>
        </p:spPr>
        <p:txBody>
          <a:bodyPr>
            <a:spAutoFit/>
          </a:bodyPr>
          <a:lstStyle/>
          <a:p>
            <a:r>
              <a:rPr lang="en-US" b="1" dirty="0">
                <a:solidFill>
                  <a:schemeClr val="tx1"/>
                </a:solidFill>
              </a:rPr>
              <a:t>The Beauty of Unity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p:cTn id="2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1367" y="1189528"/>
            <a:ext cx="8759825" cy="5493812"/>
          </a:xfrm>
        </p:spPr>
        <p:txBody>
          <a:bodyPr>
            <a:spAutoFit/>
          </a:bodyPr>
          <a:lstStyle/>
          <a:p>
            <a:pPr marL="319088" lvl="1" indent="0">
              <a:spcBef>
                <a:spcPts val="0"/>
              </a:spcBef>
              <a:buNone/>
            </a:pPr>
            <a:r>
              <a:rPr lang="en-US" sz="2700" b="1" dirty="0"/>
              <a:t>Note: The relationship of the Son to the Father. John 17</a:t>
            </a:r>
          </a:p>
          <a:p>
            <a:pPr lvl="1">
              <a:spcBef>
                <a:spcPts val="0"/>
              </a:spcBef>
            </a:pPr>
            <a:r>
              <a:rPr lang="en-US" sz="2700" dirty="0"/>
              <a:t>They had shared their glory before the world was (verse 5), the Father had given him the twelve (verse 6).</a:t>
            </a:r>
          </a:p>
          <a:p>
            <a:pPr lvl="1">
              <a:spcBef>
                <a:spcPts val="0"/>
              </a:spcBef>
            </a:pPr>
            <a:r>
              <a:rPr lang="en-US" sz="2700" dirty="0"/>
              <a:t>The twelve had shared this glory that they might all be one (verse 22), and they (Father and Son) belonged to each other (verse 10).</a:t>
            </a:r>
          </a:p>
          <a:p>
            <a:pPr lvl="1">
              <a:spcBef>
                <a:spcPts val="0"/>
              </a:spcBef>
            </a:pPr>
            <a:r>
              <a:rPr lang="en-US" sz="2700" dirty="0"/>
              <a:t>The Son had been in the form of God and equal with God, and the Son took on the form of a servant and became obedient to the Father, even unto death (Philippians 2:6-8).</a:t>
            </a:r>
          </a:p>
          <a:p>
            <a:pPr lvl="1">
              <a:spcBef>
                <a:spcPts val="0"/>
              </a:spcBef>
            </a:pPr>
            <a:r>
              <a:rPr lang="en-US" sz="2700" dirty="0"/>
              <a:t>The Father created all things through the Son; and the Son was the express image of his person (Hebrews 1:2-3).</a:t>
            </a:r>
          </a:p>
          <a:p>
            <a:pPr lvl="1">
              <a:spcBef>
                <a:spcPts val="0"/>
              </a:spcBef>
            </a:pPr>
            <a:r>
              <a:rPr lang="en-US" sz="2700" dirty="0"/>
              <a:t>The Son was the image of the invisible God, and in him dwelled all the fullness of the Godhead bodily (Colossians 1:15; 2:9).</a:t>
            </a:r>
          </a:p>
        </p:txBody>
      </p:sp>
      <p:sp>
        <p:nvSpPr>
          <p:cNvPr id="3" name="Title 2"/>
          <p:cNvSpPr>
            <a:spLocks noGrp="1"/>
          </p:cNvSpPr>
          <p:nvPr>
            <p:ph type="title"/>
          </p:nvPr>
        </p:nvSpPr>
        <p:spPr>
          <a:xfrm>
            <a:off x="914400" y="388947"/>
            <a:ext cx="7772400" cy="754053"/>
          </a:xfrm>
        </p:spPr>
        <p:txBody>
          <a:bodyPr>
            <a:spAutoFit/>
          </a:bodyPr>
          <a:lstStyle/>
          <a:p>
            <a:r>
              <a:rPr lang="en-US" b="1" dirty="0">
                <a:solidFill>
                  <a:schemeClr val="tx1"/>
                </a:solidFill>
              </a:rPr>
              <a:t>The Beauty of Unity</a:t>
            </a:r>
          </a:p>
        </p:txBody>
      </p:sp>
    </p:spTree>
    <p:extLst>
      <p:ext uri="{BB962C8B-B14F-4D97-AF65-F5344CB8AC3E}">
        <p14:creationId xmlns:p14="http://schemas.microsoft.com/office/powerpoint/2010/main" val="356130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p:cTn id="11"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2">
                                            <p:txEl>
                                              <p:pRg st="1" end="1"/>
                                            </p:txEl>
                                          </p:spTgt>
                                        </p:tgtEl>
                                        <p:attrNameLst>
                                          <p:attrName>ppt_h</p:attrName>
                                        </p:attrNameLst>
                                      </p:cBhvr>
                                      <p:tavLst>
                                        <p:tav tm="0">
                                          <p:val>
                                            <p:strVal val="#ppt_h"/>
                                          </p:val>
                                        </p:tav>
                                        <p:tav tm="100000">
                                          <p:val>
                                            <p:strVal val="#ppt_h"/>
                                          </p:val>
                                        </p:tav>
                                      </p:tavLst>
                                    </p:anim>
                                  </p:childTnLst>
                                </p:cTn>
                              </p:par>
                              <p:par>
                                <p:cTn id="13" presetID="17" presetClass="entr" presetSubtype="10"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p:cTn id="15"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2">
                                            <p:txEl>
                                              <p:pRg st="2" end="2"/>
                                            </p:txEl>
                                          </p:spTgt>
                                        </p:tgtEl>
                                        <p:attrNameLst>
                                          <p:attrName>ppt_h</p:attrName>
                                        </p:attrNameLst>
                                      </p:cBhvr>
                                      <p:tavLst>
                                        <p:tav tm="0">
                                          <p:val>
                                            <p:strVal val="#ppt_h"/>
                                          </p:val>
                                        </p:tav>
                                        <p:tav tm="100000">
                                          <p:val>
                                            <p:strVal val="#ppt_h"/>
                                          </p:val>
                                        </p:tav>
                                      </p:tavLst>
                                    </p:anim>
                                  </p:childTnLst>
                                </p:cTn>
                              </p:par>
                              <p:par>
                                <p:cTn id="17" presetID="17" presetClass="entr" presetSubtype="10"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strVal val="#ppt_h"/>
                                          </p:val>
                                        </p:tav>
                                        <p:tav tm="100000">
                                          <p:val>
                                            <p:strVal val="#ppt_h"/>
                                          </p:val>
                                        </p:tav>
                                      </p:tavLst>
                                    </p:anim>
                                  </p:childTnLst>
                                </p:cTn>
                              </p:par>
                              <p:par>
                                <p:cTn id="25" presetID="17" presetClass="entr" presetSubtype="10"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442242"/>
          </a:xfrm>
        </p:spPr>
        <p:txBody>
          <a:bodyPr>
            <a:spAutoFit/>
          </a:bodyPr>
          <a:lstStyle/>
          <a:p>
            <a:r>
              <a:rPr lang="en-US" sz="3200" dirty="0"/>
              <a:t>Jerusalem was troubled with Judaizers. </a:t>
            </a:r>
            <a:br>
              <a:rPr lang="en-US" sz="3200" dirty="0"/>
            </a:br>
            <a:r>
              <a:rPr lang="en-US" sz="3200" dirty="0"/>
              <a:t>Acts 11:2; 15:1ff</a:t>
            </a:r>
          </a:p>
          <a:p>
            <a:r>
              <a:rPr lang="en-US" sz="3200" dirty="0"/>
              <a:t>Corinth. 1 Corinthians 1:10ff</a:t>
            </a:r>
          </a:p>
          <a:p>
            <a:r>
              <a:rPr lang="en-US" sz="3200" dirty="0"/>
              <a:t>Philippi had Euodia and Syntyche. Philippians 4:2-3</a:t>
            </a:r>
          </a:p>
          <a:p>
            <a:r>
              <a:rPr lang="en-US" sz="3200" dirty="0"/>
              <a:t>Ephesus had:</a:t>
            </a:r>
          </a:p>
          <a:p>
            <a:pPr lvl="1"/>
            <a:r>
              <a:rPr lang="en-US" sz="3200" dirty="0"/>
              <a:t>1 Timothy 1:19-20 Hymenaeus and Alexander.</a:t>
            </a:r>
          </a:p>
          <a:p>
            <a:pPr lvl="1"/>
            <a:r>
              <a:rPr lang="en-US" sz="3200" dirty="0"/>
              <a:t>2 Timothy 2:17-18 Hymenaeus and Philetus.</a:t>
            </a:r>
          </a:p>
          <a:p>
            <a:r>
              <a:rPr lang="en-US" sz="3200" dirty="0"/>
              <a:t>Letter to Gaius mentions Diotrephes. 3 John 9</a:t>
            </a:r>
          </a:p>
        </p:txBody>
      </p:sp>
      <p:sp>
        <p:nvSpPr>
          <p:cNvPr id="3" name="Title 2"/>
          <p:cNvSpPr>
            <a:spLocks noGrp="1"/>
          </p:cNvSpPr>
          <p:nvPr>
            <p:ph type="title"/>
          </p:nvPr>
        </p:nvSpPr>
        <p:spPr>
          <a:xfrm>
            <a:off x="914400" y="663585"/>
            <a:ext cx="7772400" cy="754053"/>
          </a:xfrm>
        </p:spPr>
        <p:txBody>
          <a:bodyPr>
            <a:spAutoFit/>
          </a:bodyPr>
          <a:lstStyle/>
          <a:p>
            <a:r>
              <a:rPr lang="en-US" b="1" dirty="0">
                <a:solidFill>
                  <a:schemeClr val="tx1"/>
                </a:solidFill>
              </a:rPr>
              <a:t>Ugliness of Division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p:cTn id="2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3" end="3"/>
                                            </p:txEl>
                                          </p:spTgt>
                                        </p:tgtEl>
                                        <p:attrNameLst>
                                          <p:attrName>ppt_h</p:attrName>
                                        </p:attrNameLst>
                                      </p:cBhvr>
                                      <p:tavLst>
                                        <p:tav tm="0">
                                          <p:val>
                                            <p:strVal val="#ppt_h"/>
                                          </p:val>
                                        </p:tav>
                                        <p:tav tm="100000">
                                          <p:val>
                                            <p:strVal val="#ppt_h"/>
                                          </p:val>
                                        </p:tav>
                                      </p:tavLst>
                                    </p:anim>
                                  </p:childTnLst>
                                </p:cTn>
                              </p:par>
                              <p:par>
                                <p:cTn id="27" presetID="17" presetClass="entr" presetSubtype="10"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p:cTn id="2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4" end="4"/>
                                            </p:txEl>
                                          </p:spTgt>
                                        </p:tgtEl>
                                        <p:attrNameLst>
                                          <p:attrName>ppt_h</p:attrName>
                                        </p:attrNameLst>
                                      </p:cBhvr>
                                      <p:tavLst>
                                        <p:tav tm="0">
                                          <p:val>
                                            <p:strVal val="#ppt_h"/>
                                          </p:val>
                                        </p:tav>
                                        <p:tav tm="100000">
                                          <p:val>
                                            <p:strVal val="#ppt_h"/>
                                          </p:val>
                                        </p:tav>
                                      </p:tavLst>
                                    </p:anim>
                                  </p:childTnLst>
                                </p:cTn>
                              </p:par>
                              <p:par>
                                <p:cTn id="31" presetID="17" presetClass="entr" presetSubtype="10"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p:cTn id="33"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10"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p:cTn id="39"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42702-FE91-D20C-8767-1E878ABD7530}"/>
              </a:ext>
            </a:extLst>
          </p:cNvPr>
          <p:cNvSpPr>
            <a:spLocks noGrp="1"/>
          </p:cNvSpPr>
          <p:nvPr>
            <p:ph type="title"/>
          </p:nvPr>
        </p:nvSpPr>
        <p:spPr>
          <a:xfrm>
            <a:off x="914400" y="388947"/>
            <a:ext cx="7772400" cy="754053"/>
          </a:xfrm>
        </p:spPr>
        <p:txBody>
          <a:bodyPr>
            <a:spAutoFit/>
          </a:bodyPr>
          <a:lstStyle/>
          <a:p>
            <a:r>
              <a:rPr lang="en-US" b="1" dirty="0">
                <a:solidFill>
                  <a:schemeClr val="tx1"/>
                </a:solidFill>
              </a:rPr>
              <a:t>The Beauty of Unity</a:t>
            </a:r>
          </a:p>
        </p:txBody>
      </p:sp>
      <p:sp>
        <p:nvSpPr>
          <p:cNvPr id="3" name="Content Placeholder 2">
            <a:extLst>
              <a:ext uri="{FF2B5EF4-FFF2-40B4-BE49-F238E27FC236}">
                <a16:creationId xmlns:a16="http://schemas.microsoft.com/office/drawing/2014/main" id="{44E825AC-9F9E-13A7-0374-0CDFBCD0D59E}"/>
              </a:ext>
            </a:extLst>
          </p:cNvPr>
          <p:cNvSpPr>
            <a:spLocks noGrp="1"/>
          </p:cNvSpPr>
          <p:nvPr>
            <p:ph sz="quarter" idx="1"/>
          </p:nvPr>
        </p:nvSpPr>
        <p:spPr>
          <a:xfrm>
            <a:off x="166688" y="1447799"/>
            <a:ext cx="8815387" cy="4647426"/>
          </a:xfrm>
        </p:spPr>
        <p:txBody>
          <a:bodyPr>
            <a:spAutoFit/>
          </a:bodyPr>
          <a:lstStyle/>
          <a:p>
            <a:pPr marL="0" indent="0">
              <a:buNone/>
            </a:pPr>
            <a:r>
              <a:rPr lang="en-US" dirty="0"/>
              <a:t>Psalms 133</a:t>
            </a:r>
          </a:p>
          <a:p>
            <a:pPr marL="0" indent="0">
              <a:buNone/>
            </a:pPr>
            <a:r>
              <a:rPr lang="en-US" i="1" dirty="0"/>
              <a:t>2 “It is like the </a:t>
            </a:r>
            <a:r>
              <a:rPr lang="en-US" sz="2800" b="1" i="1" u="sng" dirty="0"/>
              <a:t>precious oil</a:t>
            </a:r>
            <a:r>
              <a:rPr lang="en-US" sz="2800" b="1" i="1" dirty="0"/>
              <a:t> </a:t>
            </a:r>
            <a:r>
              <a:rPr lang="en-US" i="1" dirty="0"/>
              <a:t>upon the head, that ran down upon the beard, even Aaron’s beard; that came down upon the skirt of his garments”</a:t>
            </a:r>
          </a:p>
          <a:p>
            <a:r>
              <a:rPr lang="en-US" sz="2800" dirty="0"/>
              <a:t>This is a reference to the ointment described in Exodus 30, ordered by the Lord, and made with the four best spices. </a:t>
            </a:r>
            <a:br>
              <a:rPr lang="en-US" sz="2800" dirty="0"/>
            </a:br>
            <a:r>
              <a:rPr lang="en-US" sz="2800" dirty="0"/>
              <a:t>(verses 22-24)</a:t>
            </a:r>
          </a:p>
          <a:p>
            <a:r>
              <a:rPr lang="en-US" sz="2800" dirty="0"/>
              <a:t>It was used to anoint Aaron, his sons, and all vessels used in the tabernacle, and was called </a:t>
            </a:r>
            <a:r>
              <a:rPr lang="en-US" sz="2800" i="1" dirty="0"/>
              <a:t>“holy ointment”</a:t>
            </a:r>
            <a:r>
              <a:rPr lang="en-US" sz="2800" dirty="0"/>
              <a:t> (verses 25-30).</a:t>
            </a:r>
          </a:p>
          <a:p>
            <a:r>
              <a:rPr lang="en-US" sz="2800" dirty="0"/>
              <a:t>This holy ointment was known for its wonderful fragrance and its use demonstrated an abundance.</a:t>
            </a:r>
          </a:p>
        </p:txBody>
      </p:sp>
    </p:spTree>
    <p:extLst>
      <p:ext uri="{BB962C8B-B14F-4D97-AF65-F5344CB8AC3E}">
        <p14:creationId xmlns:p14="http://schemas.microsoft.com/office/powerpoint/2010/main" val="1341080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42702-FE91-D20C-8767-1E878ABD7530}"/>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The Beauty of Unity</a:t>
            </a:r>
          </a:p>
        </p:txBody>
      </p:sp>
      <p:sp>
        <p:nvSpPr>
          <p:cNvPr id="3" name="Content Placeholder 2">
            <a:extLst>
              <a:ext uri="{FF2B5EF4-FFF2-40B4-BE49-F238E27FC236}">
                <a16:creationId xmlns:a16="http://schemas.microsoft.com/office/drawing/2014/main" id="{44E825AC-9F9E-13A7-0374-0CDFBCD0D59E}"/>
              </a:ext>
            </a:extLst>
          </p:cNvPr>
          <p:cNvSpPr>
            <a:spLocks noGrp="1"/>
          </p:cNvSpPr>
          <p:nvPr>
            <p:ph sz="quarter" idx="1"/>
          </p:nvPr>
        </p:nvSpPr>
        <p:spPr>
          <a:xfrm>
            <a:off x="466725" y="1447799"/>
            <a:ext cx="8220075" cy="4616648"/>
          </a:xfrm>
        </p:spPr>
        <p:txBody>
          <a:bodyPr>
            <a:spAutoFit/>
          </a:bodyPr>
          <a:lstStyle/>
          <a:p>
            <a:pPr marL="0" indent="0">
              <a:buNone/>
            </a:pPr>
            <a:r>
              <a:rPr lang="en-US" dirty="0"/>
              <a:t>Psalms 133</a:t>
            </a:r>
          </a:p>
          <a:p>
            <a:pPr marL="0" indent="0">
              <a:buNone/>
            </a:pPr>
            <a:r>
              <a:rPr lang="en-US" i="1" dirty="0"/>
              <a:t>3 “Like the dew of Hermon, that cometh down upon the mountains of Zion: for there Jehovah commanded the blessing, even life for evermore.”</a:t>
            </a:r>
          </a:p>
          <a:p>
            <a:r>
              <a:rPr lang="en-US" sz="2800" dirty="0"/>
              <a:t>This was the well known dew that descended upon the land from the mountains bringing its fertilizing power and fruitful harvest.</a:t>
            </a:r>
          </a:p>
          <a:p>
            <a:r>
              <a:rPr lang="en-US" sz="2800" dirty="0"/>
              <a:t>There was nothing like it and livelihood depended upon it to a great extent.</a:t>
            </a:r>
          </a:p>
          <a:p>
            <a:r>
              <a:rPr lang="en-US" sz="2800" dirty="0"/>
              <a:t>It was longed for, looked for, and there was rejoicing when it came.</a:t>
            </a:r>
          </a:p>
        </p:txBody>
      </p:sp>
    </p:spTree>
    <p:extLst>
      <p:ext uri="{BB962C8B-B14F-4D97-AF65-F5344CB8AC3E}">
        <p14:creationId xmlns:p14="http://schemas.microsoft.com/office/powerpoint/2010/main" val="5245640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TotalTime>
  <Words>2976</Words>
  <Application>Microsoft Office PowerPoint</Application>
  <PresentationFormat>On-screen Show (4:3)</PresentationFormat>
  <Paragraphs>122</Paragraphs>
  <Slides>8</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Franklin Gothic Book</vt:lpstr>
      <vt:lpstr>Perpetua</vt:lpstr>
      <vt:lpstr>Tahoma</vt:lpstr>
      <vt:lpstr>Trebuchet MS</vt:lpstr>
      <vt:lpstr>Verdana</vt:lpstr>
      <vt:lpstr>Wingdings 2</vt:lpstr>
      <vt:lpstr>Theme10</vt:lpstr>
      <vt:lpstr>The Beauty of Unity Psalms 133</vt:lpstr>
      <vt:lpstr>The Beauty of Unity</vt:lpstr>
      <vt:lpstr>The Beauty of Unity</vt:lpstr>
      <vt:lpstr>The Beauty of Unity</vt:lpstr>
      <vt:lpstr>The Beauty of Unity</vt:lpstr>
      <vt:lpstr>Ugliness of Division</vt:lpstr>
      <vt:lpstr>The Beauty of Unity</vt:lpstr>
      <vt:lpstr>The Beauty of Unity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(7-17-22)</dc:title>
  <dc:creator>Micky Galloway</dc:creator>
  <cp:lastModifiedBy>Richard Lidh</cp:lastModifiedBy>
  <cp:revision>13</cp:revision>
  <cp:lastPrinted>2022-07-23T19:02:19Z</cp:lastPrinted>
  <dcterms:created xsi:type="dcterms:W3CDTF">2022-07-17T12:32:47Z</dcterms:created>
  <dcterms:modified xsi:type="dcterms:W3CDTF">2022-07-23T19:02:48Z</dcterms:modified>
</cp:coreProperties>
</file>